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Helvetica Neue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HelveticaNeue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HelveticaNeue-italic.fntdata"/><Relationship Id="rId12" Type="http://schemas.openxmlformats.org/officeDocument/2006/relationships/slide" Target="slides/slide6.xml"/><Relationship Id="rId34" Type="http://schemas.openxmlformats.org/officeDocument/2006/relationships/font" Target="fonts/HelveticaNeue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HelveticaNeue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101c719ec3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2101c719ec3_2_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2a7f0ed95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22a7f0ed957_0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2a7f0ed957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22a7f0ed957_0_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2a7f0ed957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22a7f0ed957_0_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2a7f0ed957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22a7f0ed957_0_1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101c719ec3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2101c719ec3_2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a7f0ed95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22a7f0ed957_0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2a7f0ed95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22a7f0ed957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2a7f0ed95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22a7f0ed957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2a7f0ed957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22a7f0ed957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2a7f0ed95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22a7f0ed957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101c719ec3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2101c719ec3_2_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2a7f0ed95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22a7f0ed957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101c719ec3_2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2101c719ec3_2_9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101c719ec3_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2101c719ec3_2_10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101c719ec3_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2101c719ec3_2_10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01c719ec3_2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2101c719ec3_2_1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101c719ec3_2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2101c719ec3_2_1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101c719ec3_2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2101c719ec3_2_1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101c719e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2101c719ec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101c719ec3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2101c719ec3_2_6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101c719ec3_2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2101c719ec3_2_7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101c719ec3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2101c719ec3_2_7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a7f0ed957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22a7f0ed957_0_1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101c719ec3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2101c719ec3_2_8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2a7f0ed957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22a7f0ed957_0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3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Relationship Id="rId3" Type="http://schemas.openxmlformats.org/officeDocument/2006/relationships/image" Target="../media/image9.png"/><Relationship Id="rId4" Type="http://schemas.openxmlformats.org/officeDocument/2006/relationships/image" Target="../media/image5.jpg"/><Relationship Id="rId5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9.png"/><Relationship Id="rId4" Type="http://schemas.openxmlformats.org/officeDocument/2006/relationships/image" Target="../media/image36.png"/><Relationship Id="rId5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Relationship Id="rId3" Type="http://schemas.openxmlformats.org/officeDocument/2006/relationships/image" Target="../media/image9.png"/><Relationship Id="rId4" Type="http://schemas.openxmlformats.org/officeDocument/2006/relationships/image" Target="../media/image5.jpg"/><Relationship Id="rId5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15102C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5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7876" y="193139"/>
            <a:ext cx="892268" cy="435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people looking at a computer&#10;&#10;Description automatically generated with medium confidence" id="59" name="Google Shape;59;p14"/>
          <p:cNvPicPr preferRelativeResize="0"/>
          <p:nvPr/>
        </p:nvPicPr>
        <p:blipFill rotWithShape="1">
          <a:blip r:embed="rId3">
            <a:alphaModFix/>
          </a:blip>
          <a:srcRect b="0" l="13518" r="40740" t="0"/>
          <a:stretch/>
        </p:blipFill>
        <p:spPr>
          <a:xfrm>
            <a:off x="5614988" y="0"/>
            <a:ext cx="352901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2646" cy="51427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" name="Google Shape;62;p15"/>
          <p:cNvGrpSpPr/>
          <p:nvPr/>
        </p:nvGrpSpPr>
        <p:grpSpPr>
          <a:xfrm>
            <a:off x="7399226" y="4815274"/>
            <a:ext cx="1682915" cy="281467"/>
            <a:chOff x="10212759" y="6518571"/>
            <a:chExt cx="1842973" cy="313399"/>
          </a:xfrm>
        </p:grpSpPr>
        <p:pic>
          <p:nvPicPr>
            <p:cNvPr id="63" name="Google Shape;63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" name="Google Shape;64;p15"/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www.collaberadigital.com</a:t>
              </a:r>
              <a:endParaRPr sz="1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65" name="Google Shape;65;p15"/>
          <p:cNvPicPr preferRelativeResize="0"/>
          <p:nvPr/>
        </p:nvPicPr>
        <p:blipFill rotWithShape="1">
          <a:blip r:embed="rId4">
            <a:alphaModFix/>
          </a:blip>
          <a:srcRect b="78063" l="0" r="0" t="0"/>
          <a:stretch/>
        </p:blipFill>
        <p:spPr>
          <a:xfrm>
            <a:off x="1143" y="0"/>
            <a:ext cx="9141713" cy="1128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3766" y="39788"/>
            <a:ext cx="1151075" cy="558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" name="Google Shape;69;p16"/>
          <p:cNvGrpSpPr/>
          <p:nvPr/>
        </p:nvGrpSpPr>
        <p:grpSpPr>
          <a:xfrm>
            <a:off x="7399226" y="4815274"/>
            <a:ext cx="1682915" cy="281467"/>
            <a:chOff x="10212759" y="6518571"/>
            <a:chExt cx="1842973" cy="313399"/>
          </a:xfrm>
        </p:grpSpPr>
        <p:pic>
          <p:nvPicPr>
            <p:cNvPr id="70" name="Google Shape;70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" name="Google Shape;71;p16"/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www.collaberadigital.com</a:t>
              </a:r>
              <a:endParaRPr sz="1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descr="A picture containing person, person, suit, standing&#10;&#10;Description automatically generated" id="72" name="Google Shape;72;p16"/>
          <p:cNvPicPr preferRelativeResize="0"/>
          <p:nvPr/>
        </p:nvPicPr>
        <p:blipFill rotWithShape="1">
          <a:blip r:embed="rId4">
            <a:alphaModFix/>
          </a:blip>
          <a:srcRect b="0" l="0" r="23474" t="0"/>
          <a:stretch/>
        </p:blipFill>
        <p:spPr>
          <a:xfrm>
            <a:off x="181096" y="1323976"/>
            <a:ext cx="2864621" cy="249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3766" y="50178"/>
            <a:ext cx="1151075" cy="558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3" y="643"/>
            <a:ext cx="9141714" cy="5142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2646" cy="51427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" name="Google Shape;82;p20"/>
          <p:cNvGrpSpPr/>
          <p:nvPr/>
        </p:nvGrpSpPr>
        <p:grpSpPr>
          <a:xfrm>
            <a:off x="7399226" y="4815274"/>
            <a:ext cx="1682915" cy="281467"/>
            <a:chOff x="10212759" y="6518571"/>
            <a:chExt cx="1842973" cy="313399"/>
          </a:xfrm>
        </p:grpSpPr>
        <p:pic>
          <p:nvPicPr>
            <p:cNvPr id="83" name="Google Shape;83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" name="Google Shape;84;p20"/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www.collaberadigital.com</a:t>
              </a:r>
              <a:endParaRPr sz="1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85" name="Google Shape;85;p20"/>
          <p:cNvPicPr preferRelativeResize="0"/>
          <p:nvPr/>
        </p:nvPicPr>
        <p:blipFill rotWithShape="1">
          <a:blip r:embed="rId4">
            <a:alphaModFix/>
          </a:blip>
          <a:srcRect b="78063" l="0" r="0" t="0"/>
          <a:stretch/>
        </p:blipFill>
        <p:spPr>
          <a:xfrm>
            <a:off x="1143" y="0"/>
            <a:ext cx="9141713" cy="1128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3766" y="39788"/>
            <a:ext cx="1151075" cy="558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24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0" name="Google Shape;100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/>
          <p:nvPr/>
        </p:nvSpPr>
        <p:spPr>
          <a:xfrm>
            <a:off x="257876" y="1071334"/>
            <a:ext cx="4836300" cy="25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rgbClr val="F89A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Hotel Room</a:t>
            </a:r>
            <a:endParaRPr b="1" sz="4100">
              <a:solidFill>
                <a:srgbClr val="F89A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rgbClr val="F89A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Booking Management System</a:t>
            </a:r>
            <a:endParaRPr b="1" sz="4100">
              <a:solidFill>
                <a:srgbClr val="F89A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108;p25"/>
          <p:cNvSpPr txBox="1"/>
          <p:nvPr/>
        </p:nvSpPr>
        <p:spPr>
          <a:xfrm>
            <a:off x="257876" y="4796150"/>
            <a:ext cx="217786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www.collaberadigital.com</a:t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4"/>
          <p:cNvSpPr txBox="1"/>
          <p:nvPr/>
        </p:nvSpPr>
        <p:spPr>
          <a:xfrm>
            <a:off x="244561" y="417325"/>
            <a:ext cx="1588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Wireframes</a:t>
            </a:r>
            <a:endParaRPr b="1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2" name="Google Shape;1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550" y="1326575"/>
            <a:ext cx="4079675" cy="348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7025" y="1326575"/>
            <a:ext cx="4215650" cy="3483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5"/>
          <p:cNvSpPr txBox="1"/>
          <p:nvPr/>
        </p:nvSpPr>
        <p:spPr>
          <a:xfrm>
            <a:off x="244561" y="417325"/>
            <a:ext cx="1588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Wireframes</a:t>
            </a:r>
            <a:endParaRPr b="1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9" name="Google Shape;17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50" y="1297700"/>
            <a:ext cx="4397950" cy="348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5700" y="1297700"/>
            <a:ext cx="4236150" cy="348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6"/>
          <p:cNvSpPr txBox="1"/>
          <p:nvPr/>
        </p:nvSpPr>
        <p:spPr>
          <a:xfrm>
            <a:off x="244561" y="417325"/>
            <a:ext cx="1588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Wireframes</a:t>
            </a:r>
            <a:endParaRPr b="1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6" name="Google Shape;18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00" y="1266875"/>
            <a:ext cx="4419601" cy="37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3875" y="1266875"/>
            <a:ext cx="4328800" cy="375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/>
          <p:nvPr/>
        </p:nvSpPr>
        <p:spPr>
          <a:xfrm>
            <a:off x="244561" y="417325"/>
            <a:ext cx="1588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Wireframes</a:t>
            </a:r>
            <a:endParaRPr b="1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3" name="Google Shape;19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650" y="763525"/>
            <a:ext cx="6833542" cy="407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8"/>
          <p:cNvSpPr txBox="1"/>
          <p:nvPr/>
        </p:nvSpPr>
        <p:spPr>
          <a:xfrm>
            <a:off x="192881" y="348659"/>
            <a:ext cx="45720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15102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UML DIAGRAMS</a:t>
            </a:r>
            <a:endParaRPr b="1" sz="2600">
              <a:solidFill>
                <a:srgbClr val="15102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9" name="Google Shape;199;p38"/>
          <p:cNvSpPr/>
          <p:nvPr/>
        </p:nvSpPr>
        <p:spPr>
          <a:xfrm>
            <a:off x="192875" y="728333"/>
            <a:ext cx="2815800" cy="34200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0" name="Google Shape;200;p38"/>
          <p:cNvGrpSpPr/>
          <p:nvPr/>
        </p:nvGrpSpPr>
        <p:grpSpPr>
          <a:xfrm>
            <a:off x="7399716" y="4815209"/>
            <a:ext cx="1683003" cy="281464"/>
            <a:chOff x="10212759" y="6518571"/>
            <a:chExt cx="1842973" cy="313399"/>
          </a:xfrm>
        </p:grpSpPr>
        <p:pic>
          <p:nvPicPr>
            <p:cNvPr id="201" name="Google Shape;201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2" name="Google Shape;202;p38"/>
            <p:cNvSpPr/>
            <p:nvPr/>
          </p:nvSpPr>
          <p:spPr>
            <a:xfrm>
              <a:off x="10248188" y="6547414"/>
              <a:ext cx="1613700" cy="25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www.collaberadigital.com</a:t>
              </a:r>
              <a:endParaRPr sz="1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203" name="Google Shape;20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3766" y="39788"/>
            <a:ext cx="1151075" cy="55848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8"/>
          <p:cNvSpPr txBox="1"/>
          <p:nvPr/>
        </p:nvSpPr>
        <p:spPr>
          <a:xfrm flipH="1">
            <a:off x="484800" y="1191600"/>
            <a:ext cx="41577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Calibri"/>
              <a:buChar char="❖"/>
            </a:pPr>
            <a:r>
              <a:rPr lang="en" sz="2600">
                <a:latin typeface="Calibri"/>
                <a:ea typeface="Calibri"/>
                <a:cs typeface="Calibri"/>
                <a:sym typeface="Calibri"/>
              </a:rPr>
              <a:t>Use Case Diagram</a:t>
            </a:r>
            <a:br>
              <a:rPr lang="en" sz="2600">
                <a:latin typeface="Calibri"/>
                <a:ea typeface="Calibri"/>
                <a:cs typeface="Calibri"/>
                <a:sym typeface="Calibri"/>
              </a:rPr>
            </a:b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Calibri"/>
              <a:buChar char="❖"/>
            </a:pPr>
            <a:r>
              <a:rPr lang="en" sz="2600">
                <a:latin typeface="Calibri"/>
                <a:ea typeface="Calibri"/>
                <a:cs typeface="Calibri"/>
                <a:sym typeface="Calibri"/>
              </a:rPr>
              <a:t>Sequence Diagrams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Font typeface="Calibri"/>
              <a:buChar char="➢"/>
            </a:pPr>
            <a:r>
              <a:rPr lang="en" sz="2600">
                <a:latin typeface="Calibri"/>
                <a:ea typeface="Calibri"/>
                <a:cs typeface="Calibri"/>
                <a:sym typeface="Calibri"/>
              </a:rPr>
              <a:t>User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Font typeface="Calibri"/>
              <a:buChar char="➢"/>
            </a:pPr>
            <a:r>
              <a:rPr lang="en" sz="2600">
                <a:latin typeface="Calibri"/>
                <a:ea typeface="Calibri"/>
                <a:cs typeface="Calibri"/>
                <a:sym typeface="Calibri"/>
              </a:rPr>
              <a:t>Staff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SzPts val="2600"/>
              <a:buFont typeface="Calibri"/>
              <a:buChar char="➢"/>
            </a:pPr>
            <a:r>
              <a:rPr lang="en" sz="2600">
                <a:latin typeface="Calibri"/>
                <a:ea typeface="Calibri"/>
                <a:cs typeface="Calibri"/>
                <a:sym typeface="Calibri"/>
              </a:rPr>
              <a:t>Admin</a:t>
            </a:r>
            <a:br>
              <a:rPr lang="en" sz="2600">
                <a:latin typeface="Calibri"/>
                <a:ea typeface="Calibri"/>
                <a:cs typeface="Calibri"/>
                <a:sym typeface="Calibri"/>
              </a:rPr>
            </a:b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Calibri"/>
              <a:buChar char="❖"/>
            </a:pPr>
            <a:r>
              <a:rPr lang="en" sz="2600">
                <a:latin typeface="Calibri"/>
                <a:ea typeface="Calibri"/>
                <a:cs typeface="Calibri"/>
                <a:sym typeface="Calibri"/>
              </a:rPr>
              <a:t>Class Diagram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349" y="167625"/>
            <a:ext cx="5481051" cy="4808248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9"/>
          <p:cNvSpPr txBox="1"/>
          <p:nvPr/>
        </p:nvSpPr>
        <p:spPr>
          <a:xfrm>
            <a:off x="108797" y="622691"/>
            <a:ext cx="2806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Case Diagram</a:t>
            </a:r>
            <a:endParaRPr b="1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0"/>
          <p:cNvSpPr txBox="1"/>
          <p:nvPr/>
        </p:nvSpPr>
        <p:spPr>
          <a:xfrm>
            <a:off x="3168172" y="386566"/>
            <a:ext cx="28062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Sequence Diagram </a:t>
            </a:r>
            <a:br>
              <a:rPr b="1"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</a:t>
            </a:r>
            <a:endParaRPr b="1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6" name="Google Shape;21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875" y="1305071"/>
            <a:ext cx="7962900" cy="37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1"/>
          <p:cNvSpPr txBox="1"/>
          <p:nvPr/>
        </p:nvSpPr>
        <p:spPr>
          <a:xfrm>
            <a:off x="245825" y="2499875"/>
            <a:ext cx="14550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Sequence Diagram:</a:t>
            </a:r>
            <a:endParaRPr b="1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Admin</a:t>
            </a:r>
            <a:endParaRPr b="1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2" name="Google Shape;22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975" y="142425"/>
            <a:ext cx="6685500" cy="485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2"/>
          <p:cNvSpPr txBox="1"/>
          <p:nvPr/>
        </p:nvSpPr>
        <p:spPr>
          <a:xfrm>
            <a:off x="-100601" y="2378275"/>
            <a:ext cx="20376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Sequence Diagram </a:t>
            </a:r>
            <a:br>
              <a:rPr b="1"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Staff</a:t>
            </a:r>
            <a:endParaRPr b="1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8" name="Google Shape;22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825" y="134725"/>
            <a:ext cx="7278926" cy="487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2850" y="152400"/>
            <a:ext cx="4693325" cy="48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4" name="Google Shape;234;p43"/>
          <p:cNvSpPr txBox="1"/>
          <p:nvPr/>
        </p:nvSpPr>
        <p:spPr>
          <a:xfrm>
            <a:off x="-51326" y="2614375"/>
            <a:ext cx="1772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FlowChart</a:t>
            </a:r>
            <a:endParaRPr b="1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5" name="Google Shape;23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0950" y="152400"/>
            <a:ext cx="253538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/>
          <p:nvPr/>
        </p:nvSpPr>
        <p:spPr>
          <a:xfrm>
            <a:off x="3168172" y="279410"/>
            <a:ext cx="2806303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Personal</a:t>
            </a:r>
            <a:r>
              <a:rPr b="1"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1800">
                <a:solidFill>
                  <a:srgbClr val="D4EB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BACKGROUND</a:t>
            </a:r>
            <a:endParaRPr b="1" sz="1800">
              <a:solidFill>
                <a:srgbClr val="D4EBD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4" name="Google Shape;114;p26"/>
          <p:cNvSpPr txBox="1"/>
          <p:nvPr/>
        </p:nvSpPr>
        <p:spPr>
          <a:xfrm>
            <a:off x="2309969" y="625658"/>
            <a:ext cx="452270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(Name, Past Experience, Qualification, Career Summary)</a:t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" name="Google Shape;115;p26"/>
          <p:cNvSpPr txBox="1"/>
          <p:nvPr/>
        </p:nvSpPr>
        <p:spPr>
          <a:xfrm>
            <a:off x="380404" y="1527673"/>
            <a:ext cx="7553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15102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Name</a:t>
            </a:r>
            <a:r>
              <a:rPr b="1" lang="en">
                <a:solidFill>
                  <a:srgbClr val="15102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1400">
                <a:solidFill>
                  <a:srgbClr val="15102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Mark </a:t>
            </a:r>
            <a:r>
              <a:rPr b="1" lang="en">
                <a:solidFill>
                  <a:srgbClr val="15102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Christian L. Balagot</a:t>
            </a:r>
            <a:endParaRPr b="1" sz="1400">
              <a:solidFill>
                <a:srgbClr val="15102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6"/>
          <p:cNvSpPr txBox="1"/>
          <p:nvPr/>
        </p:nvSpPr>
        <p:spPr>
          <a:xfrm>
            <a:off x="380404" y="2216882"/>
            <a:ext cx="7553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15102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Past Experience :</a:t>
            </a:r>
            <a:r>
              <a:rPr b="1" lang="en">
                <a:solidFill>
                  <a:srgbClr val="15102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IT Intern in Dymos Systems Inc.</a:t>
            </a:r>
            <a:endParaRPr b="1">
              <a:solidFill>
                <a:srgbClr val="15102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5102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			React Web Developer</a:t>
            </a:r>
            <a:endParaRPr b="1">
              <a:solidFill>
                <a:srgbClr val="15102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7" name="Google Shape;117;p26"/>
          <p:cNvSpPr txBox="1"/>
          <p:nvPr/>
        </p:nvSpPr>
        <p:spPr>
          <a:xfrm>
            <a:off x="380404" y="2906090"/>
            <a:ext cx="7553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15102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Qualification : </a:t>
            </a:r>
            <a:r>
              <a:rPr b="1" lang="en">
                <a:solidFill>
                  <a:srgbClr val="15102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Bachelor</a:t>
            </a:r>
            <a:r>
              <a:rPr b="1" lang="en" sz="1400">
                <a:solidFill>
                  <a:srgbClr val="15102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Science in </a:t>
            </a:r>
            <a:r>
              <a:rPr b="1" lang="en">
                <a:solidFill>
                  <a:srgbClr val="15102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Computer (Graduated 2022), TUP-Manila</a:t>
            </a:r>
            <a:endParaRPr b="1" sz="1400">
              <a:solidFill>
                <a:srgbClr val="15102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4"/>
          <p:cNvSpPr txBox="1"/>
          <p:nvPr/>
        </p:nvSpPr>
        <p:spPr>
          <a:xfrm>
            <a:off x="3168172" y="386566"/>
            <a:ext cx="28062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Entity-Relationship Diagram</a:t>
            </a:r>
            <a:endParaRPr b="1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1" name="Google Shape;24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9925" y="1184125"/>
            <a:ext cx="5241350" cy="38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5"/>
          <p:cNvSpPr txBox="1"/>
          <p:nvPr/>
        </p:nvSpPr>
        <p:spPr>
          <a:xfrm>
            <a:off x="146285" y="61962"/>
            <a:ext cx="5430603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5102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Important areas of the Project with screenshots</a:t>
            </a:r>
            <a:endParaRPr b="1" sz="1800">
              <a:solidFill>
                <a:srgbClr val="15102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7" name="Google Shape;247;p45"/>
          <p:cNvSpPr txBox="1"/>
          <p:nvPr/>
        </p:nvSpPr>
        <p:spPr>
          <a:xfrm>
            <a:off x="146285" y="348659"/>
            <a:ext cx="486148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02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(Frontend, Database, Backend, Key Validations, Functionalities Etc.)</a:t>
            </a:r>
            <a:endParaRPr sz="1200">
              <a:solidFill>
                <a:srgbClr val="15102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8" name="Google Shape;248;p45"/>
          <p:cNvSpPr/>
          <p:nvPr/>
        </p:nvSpPr>
        <p:spPr>
          <a:xfrm>
            <a:off x="266700" y="625658"/>
            <a:ext cx="2815828" cy="34289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9" name="Google Shape;249;p45"/>
          <p:cNvGrpSpPr/>
          <p:nvPr/>
        </p:nvGrpSpPr>
        <p:grpSpPr>
          <a:xfrm>
            <a:off x="7399226" y="4815274"/>
            <a:ext cx="1682915" cy="281467"/>
            <a:chOff x="10212759" y="6518571"/>
            <a:chExt cx="1842973" cy="313399"/>
          </a:xfrm>
        </p:grpSpPr>
        <p:pic>
          <p:nvPicPr>
            <p:cNvPr id="250" name="Google Shape;250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" name="Google Shape;251;p45"/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www.collaberadigital.com</a:t>
              </a:r>
              <a:endParaRPr sz="1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252" name="Google Shape;252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3766" y="39788"/>
            <a:ext cx="1151075" cy="558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/>
          <p:nvPr/>
        </p:nvSpPr>
        <p:spPr>
          <a:xfrm>
            <a:off x="1856022" y="257978"/>
            <a:ext cx="5430603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Important areas of the Project with screenshots</a:t>
            </a:r>
            <a:endParaRPr b="1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8" name="Google Shape;258;p46"/>
          <p:cNvSpPr txBox="1"/>
          <p:nvPr/>
        </p:nvSpPr>
        <p:spPr>
          <a:xfrm>
            <a:off x="1857375" y="578965"/>
            <a:ext cx="542925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(Frontend, Database, Backend, Key Validations, Functionalities Etc.)</a:t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7"/>
          <p:cNvSpPr txBox="1"/>
          <p:nvPr/>
        </p:nvSpPr>
        <p:spPr>
          <a:xfrm>
            <a:off x="1856022" y="257978"/>
            <a:ext cx="5430603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Important areas of the Project with screenshots</a:t>
            </a:r>
            <a:endParaRPr b="1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4" name="Google Shape;264;p47"/>
          <p:cNvSpPr txBox="1"/>
          <p:nvPr/>
        </p:nvSpPr>
        <p:spPr>
          <a:xfrm>
            <a:off x="1857375" y="578965"/>
            <a:ext cx="542925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(Frontend, Database, Backend, Key Validations, Functionalities Etc.)</a:t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8"/>
          <p:cNvSpPr txBox="1"/>
          <p:nvPr/>
        </p:nvSpPr>
        <p:spPr>
          <a:xfrm>
            <a:off x="1856022" y="257978"/>
            <a:ext cx="5430603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Important areas of the Project with screenshots</a:t>
            </a:r>
            <a:endParaRPr b="1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0" name="Google Shape;270;p48"/>
          <p:cNvSpPr txBox="1"/>
          <p:nvPr/>
        </p:nvSpPr>
        <p:spPr>
          <a:xfrm>
            <a:off x="1857375" y="578965"/>
            <a:ext cx="542925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(Frontend, Database, Backend, Key Validations, Functionalities Etc.)</a:t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9"/>
          <p:cNvSpPr txBox="1"/>
          <p:nvPr/>
        </p:nvSpPr>
        <p:spPr>
          <a:xfrm>
            <a:off x="3850481" y="426178"/>
            <a:ext cx="1441685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Conclusion</a:t>
            </a:r>
            <a:endParaRPr b="1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/>
          <p:nvPr/>
        </p:nvSpPr>
        <p:spPr>
          <a:xfrm>
            <a:off x="2091766" y="2029293"/>
            <a:ext cx="4959116" cy="108491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</a:t>
            </a:r>
            <a:endParaRPr b="1" sz="8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1" name="Google Shape;281;p50"/>
          <p:cNvSpPr/>
          <p:nvPr/>
        </p:nvSpPr>
        <p:spPr>
          <a:xfrm>
            <a:off x="7489883" y="4893145"/>
            <a:ext cx="1647134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www.collaberadigital.com</a:t>
            </a:r>
            <a:endParaRPr sz="1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7"/>
          <p:cNvSpPr txBox="1"/>
          <p:nvPr/>
        </p:nvSpPr>
        <p:spPr>
          <a:xfrm>
            <a:off x="3168172" y="279409"/>
            <a:ext cx="2806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Personal</a:t>
            </a:r>
            <a:r>
              <a:rPr b="1"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1800">
                <a:solidFill>
                  <a:srgbClr val="D4EB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BACKGROUND</a:t>
            </a:r>
            <a:endParaRPr b="1" sz="1800">
              <a:solidFill>
                <a:srgbClr val="D4EBD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3" name="Google Shape;123;p27"/>
          <p:cNvSpPr txBox="1"/>
          <p:nvPr/>
        </p:nvSpPr>
        <p:spPr>
          <a:xfrm>
            <a:off x="2309969" y="625658"/>
            <a:ext cx="45228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(Name, Past Experience, Qualification, Career Summary)</a:t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" name="Google Shape;124;p27"/>
          <p:cNvSpPr txBox="1"/>
          <p:nvPr/>
        </p:nvSpPr>
        <p:spPr>
          <a:xfrm>
            <a:off x="380404" y="1527673"/>
            <a:ext cx="7553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15102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Name : </a:t>
            </a:r>
            <a:r>
              <a:rPr b="1" lang="en">
                <a:solidFill>
                  <a:srgbClr val="15102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Ivhan Patrick D. De Leon</a:t>
            </a:r>
            <a:endParaRPr b="1" sz="1400">
              <a:solidFill>
                <a:srgbClr val="15102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27"/>
          <p:cNvSpPr txBox="1"/>
          <p:nvPr/>
        </p:nvSpPr>
        <p:spPr>
          <a:xfrm>
            <a:off x="380404" y="2216882"/>
            <a:ext cx="7553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15102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Past Experience : Freelancing (</a:t>
            </a:r>
            <a:r>
              <a:rPr b="1" lang="en">
                <a:solidFill>
                  <a:srgbClr val="15102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vb.net) Windows Applications and UI</a:t>
            </a:r>
            <a:endParaRPr b="1" sz="1400">
              <a:solidFill>
                <a:srgbClr val="15102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7"/>
          <p:cNvSpPr txBox="1"/>
          <p:nvPr/>
        </p:nvSpPr>
        <p:spPr>
          <a:xfrm>
            <a:off x="380404" y="2906090"/>
            <a:ext cx="7553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15102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Qualification : Bac</a:t>
            </a:r>
            <a:r>
              <a:rPr b="1" lang="en">
                <a:solidFill>
                  <a:srgbClr val="15102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helor of Science in Computer Engineering Graduated (2022)</a:t>
            </a:r>
            <a:endParaRPr b="1" sz="1400">
              <a:solidFill>
                <a:srgbClr val="15102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8"/>
          <p:cNvSpPr txBox="1"/>
          <p:nvPr/>
        </p:nvSpPr>
        <p:spPr>
          <a:xfrm>
            <a:off x="295275" y="375850"/>
            <a:ext cx="26973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Key Takeaways/Learnings from the </a:t>
            </a:r>
            <a:r>
              <a:rPr b="1" lang="en" sz="1600">
                <a:solidFill>
                  <a:srgbClr val="D4EB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 (HTD)</a:t>
            </a:r>
            <a:endParaRPr b="1" sz="1600">
              <a:solidFill>
                <a:srgbClr val="D4EBD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28"/>
          <p:cNvSpPr txBox="1"/>
          <p:nvPr/>
        </p:nvSpPr>
        <p:spPr>
          <a:xfrm>
            <a:off x="3427550" y="722050"/>
            <a:ext cx="5490900" cy="3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lang="en" sz="2300">
                <a:latin typeface="Calibri"/>
                <a:ea typeface="Calibri"/>
                <a:cs typeface="Calibri"/>
                <a:sym typeface="Calibri"/>
              </a:rPr>
              <a:t>.Net Core MVC Web Application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lang="en" sz="2300">
                <a:latin typeface="Calibri"/>
                <a:ea typeface="Calibri"/>
                <a:cs typeface="Calibri"/>
                <a:sym typeface="Calibri"/>
              </a:rPr>
              <a:t>.Net Core Web API with Entity Framework in ASP.NET Core Web Applications and Web API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lang="en" sz="2300">
                <a:latin typeface="Calibri"/>
                <a:ea typeface="Calibri"/>
                <a:cs typeface="Calibri"/>
                <a:sym typeface="Calibri"/>
              </a:rPr>
              <a:t>ASP.NET CORE Identity Entity Framework Core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lang="en" sz="2300">
                <a:latin typeface="Calibri"/>
                <a:ea typeface="Calibri"/>
                <a:cs typeface="Calibri"/>
                <a:sym typeface="Calibri"/>
              </a:rPr>
              <a:t>Application Deployment using Docker and Kubernetes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/>
        </p:nvSpPr>
        <p:spPr>
          <a:xfrm>
            <a:off x="3103879" y="279409"/>
            <a:ext cx="29325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 Statement </a:t>
            </a:r>
            <a:r>
              <a:rPr b="1"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 the Capstone Project</a:t>
            </a:r>
            <a:endParaRPr b="1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8" name="Google Shape;138;p29"/>
          <p:cNvSpPr txBox="1"/>
          <p:nvPr/>
        </p:nvSpPr>
        <p:spPr>
          <a:xfrm>
            <a:off x="755175" y="1972075"/>
            <a:ext cx="70095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9" name="Google Shape;139;p29"/>
          <p:cNvSpPr txBox="1"/>
          <p:nvPr/>
        </p:nvSpPr>
        <p:spPr>
          <a:xfrm>
            <a:off x="600250" y="1540225"/>
            <a:ext cx="78852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Rapid growth in the number of customers seeking accommodation services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Existing manual system is becoming inefficient, cumbersome, and time-consuming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Lots of errors, double bookings, and customer dissatisfaction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Need for a web-based hotel room booking application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Provides a reliable and user-friendly platform for customers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Enables easy and efficient searching, booking, and managing of hotel reservations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0"/>
          <p:cNvSpPr txBox="1"/>
          <p:nvPr/>
        </p:nvSpPr>
        <p:spPr>
          <a:xfrm>
            <a:off x="3168172" y="279410"/>
            <a:ext cx="2806303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Approach Note</a:t>
            </a:r>
            <a:endParaRPr b="1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5" name="Google Shape;145;p30"/>
          <p:cNvSpPr txBox="1"/>
          <p:nvPr/>
        </p:nvSpPr>
        <p:spPr>
          <a:xfrm>
            <a:off x="2748990" y="625658"/>
            <a:ext cx="364466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(How the candidate approached the program)</a:t>
            </a:r>
            <a:endParaRPr sz="1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6" name="Google Shape;146;p30"/>
          <p:cNvSpPr txBox="1"/>
          <p:nvPr/>
        </p:nvSpPr>
        <p:spPr>
          <a:xfrm>
            <a:off x="404500" y="1439750"/>
            <a:ext cx="8177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❖"/>
            </a:pPr>
            <a:r>
              <a:rPr lang="en" sz="2100">
                <a:latin typeface="Calibri"/>
                <a:ea typeface="Calibri"/>
                <a:cs typeface="Calibri"/>
                <a:sym typeface="Calibri"/>
              </a:rPr>
              <a:t>Starting from developing of the system, we start by creating Business Requirements Documentation to support the systems functionality and requirements.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❖"/>
            </a:pPr>
            <a:r>
              <a:rPr lang="en" sz="2100">
                <a:latin typeface="Calibri"/>
                <a:ea typeface="Calibri"/>
                <a:cs typeface="Calibri"/>
                <a:sym typeface="Calibri"/>
              </a:rPr>
              <a:t>Usage of Drawi.io for creating the Entity Relationship Diagram and Wireframe of the application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❖"/>
            </a:pPr>
            <a:r>
              <a:rPr lang="en" sz="2100">
                <a:latin typeface="Calibri"/>
                <a:ea typeface="Calibri"/>
                <a:cs typeface="Calibri"/>
                <a:sym typeface="Calibri"/>
              </a:rPr>
              <a:t>Development of the application using ASP.Net Core MVC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❖"/>
            </a:pPr>
            <a:r>
              <a:rPr lang="en" sz="2100">
                <a:latin typeface="Calibri"/>
                <a:ea typeface="Calibri"/>
                <a:cs typeface="Calibri"/>
                <a:sym typeface="Calibri"/>
              </a:rPr>
              <a:t>Development of Web API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❖"/>
            </a:pPr>
            <a:r>
              <a:rPr lang="en" sz="2100">
                <a:latin typeface="Calibri"/>
                <a:ea typeface="Calibri"/>
                <a:cs typeface="Calibri"/>
                <a:sym typeface="Calibri"/>
              </a:rPr>
              <a:t>Deployment of the Application using Docker and Kubernets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/>
          <p:nvPr/>
        </p:nvSpPr>
        <p:spPr>
          <a:xfrm>
            <a:off x="244561" y="417325"/>
            <a:ext cx="1588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Wireframes</a:t>
            </a:r>
            <a:endParaRPr b="1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2" name="Google Shape;15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93125"/>
            <a:ext cx="8839198" cy="3493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2"/>
          <p:cNvSpPr txBox="1"/>
          <p:nvPr/>
        </p:nvSpPr>
        <p:spPr>
          <a:xfrm>
            <a:off x="265111" y="417325"/>
            <a:ext cx="1588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Wireframes</a:t>
            </a:r>
            <a:endParaRPr b="1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8" name="Google Shape;15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25" y="1349025"/>
            <a:ext cx="4332001" cy="322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132750"/>
            <a:ext cx="4331999" cy="243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3"/>
          <p:cNvSpPr txBox="1"/>
          <p:nvPr/>
        </p:nvSpPr>
        <p:spPr>
          <a:xfrm>
            <a:off x="316436" y="355700"/>
            <a:ext cx="15888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Wireframes</a:t>
            </a:r>
            <a:endParaRPr b="1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5" name="Google Shape;1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48775"/>
            <a:ext cx="4388776" cy="34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775" y="1248775"/>
            <a:ext cx="4086024" cy="34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